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41"/>
  </p:notesMasterIdLst>
  <p:sldIdLst>
    <p:sldId id="270" r:id="rId2"/>
    <p:sldId id="269" r:id="rId3"/>
    <p:sldId id="277" r:id="rId4"/>
    <p:sldId id="274" r:id="rId5"/>
    <p:sldId id="276" r:id="rId6"/>
    <p:sldId id="275" r:id="rId7"/>
    <p:sldId id="278" r:id="rId8"/>
    <p:sldId id="271" r:id="rId9"/>
    <p:sldId id="280" r:id="rId10"/>
    <p:sldId id="281" r:id="rId11"/>
    <p:sldId id="282" r:id="rId12"/>
    <p:sldId id="283" r:id="rId13"/>
    <p:sldId id="273" r:id="rId14"/>
    <p:sldId id="284" r:id="rId15"/>
    <p:sldId id="285" r:id="rId16"/>
    <p:sldId id="286" r:id="rId17"/>
    <p:sldId id="287" r:id="rId18"/>
    <p:sldId id="288" r:id="rId19"/>
    <p:sldId id="291" r:id="rId20"/>
    <p:sldId id="292" r:id="rId21"/>
    <p:sldId id="293" r:id="rId22"/>
    <p:sldId id="294" r:id="rId23"/>
    <p:sldId id="295" r:id="rId24"/>
    <p:sldId id="299" r:id="rId25"/>
    <p:sldId id="300" r:id="rId26"/>
    <p:sldId id="297" r:id="rId27"/>
    <p:sldId id="298" r:id="rId28"/>
    <p:sldId id="257" r:id="rId29"/>
    <p:sldId id="259" r:id="rId30"/>
    <p:sldId id="258" r:id="rId31"/>
    <p:sldId id="261" r:id="rId32"/>
    <p:sldId id="260" r:id="rId33"/>
    <p:sldId id="262" r:id="rId34"/>
    <p:sldId id="263" r:id="rId35"/>
    <p:sldId id="264" r:id="rId36"/>
    <p:sldId id="265" r:id="rId37"/>
    <p:sldId id="266" r:id="rId38"/>
    <p:sldId id="267" r:id="rId39"/>
    <p:sldId id="30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94152" autoAdjust="0"/>
  </p:normalViewPr>
  <p:slideViewPr>
    <p:cSldViewPr snapToGrid="0">
      <p:cViewPr>
        <p:scale>
          <a:sx n="75" d="100"/>
          <a:sy n="75" d="100"/>
        </p:scale>
        <p:origin x="1134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62719E-070F-40AF-BC77-3A933F63B7B0}" type="datetimeFigureOut">
              <a:rPr lang="en-US" smtClean="0"/>
              <a:t>11-Mar-24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E6AE9B-840E-4CDD-B05D-D8A5D1D92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80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להסביר על עצמנו בקצרה על הרקע שלנו ולמה בחרנו </a:t>
            </a:r>
            <a:r>
              <a:rPr lang="he-IL" dirty="0" err="1"/>
              <a:t>בפרוייקט</a:t>
            </a:r>
            <a:r>
              <a:rPr lang="he-IL" dirty="0"/>
              <a:t> הזה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AE9B-840E-4CDD-B05D-D8A5D1D925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60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להציג כמה מתחרים- סרטונים </a:t>
            </a:r>
            <a:r>
              <a:rPr lang="he-IL" dirty="0" err="1"/>
              <a:t>ביוטיוב</a:t>
            </a:r>
            <a:r>
              <a:rPr lang="he-IL" dirty="0"/>
              <a:t>/כתבות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AE9B-840E-4CDD-B05D-D8A5D1D925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44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להציג כמה מתחרים- סרטונים </a:t>
            </a:r>
            <a:r>
              <a:rPr lang="he-IL" dirty="0" err="1"/>
              <a:t>ביוטיוב</a:t>
            </a:r>
            <a:r>
              <a:rPr lang="he-IL" dirty="0"/>
              <a:t>/כתבות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AE9B-840E-4CDD-B05D-D8A5D1D925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29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מסקנה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AE9B-840E-4CDD-B05D-D8A5D1D925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56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פה בר נכנס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AE9B-840E-4CDD-B05D-D8A5D1D925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78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הסברת הרכיבים והתוכנות במערכת ולמה בחרנו דווקא בהם-בר</a:t>
            </a:r>
            <a:endParaRPr lang="en-US" dirty="0"/>
          </a:p>
          <a:p>
            <a:endParaRPr lang="en-US" dirty="0"/>
          </a:p>
          <a:p>
            <a:r>
              <a:rPr lang="en-US" sz="1200" b="1" i="0" u="sng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Languages and tools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C# (C - Sharp) – for programming in the unity engine and implementing the VR environment along with all of its features.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XR Plugin – A built in library for unity VR development.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MySQL - for database querying and data manipulation.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JavaScript – for creating a UI application to interface the DB.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HTML - for web page development.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HTTP/HTTPS for API endpoints for client-server communication.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sng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VR Hardware Platforms 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Oculus Rift, Oculus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Quest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(compatible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quest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quest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quest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3).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Compatible VR controllers for user interaction.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3D Modeling and Animation Tools: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Blender, for creating 3D models or using unity asset store / other sources for 3D models and assets.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sng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 Tools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Git for version control and collaborative development.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GitHub for hosting and managing code repositories in unity.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Unity version 2021.3 LTS – for VR application development.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Microsoft Visual Studio 2022 – IDE for C# scripts that will run in Unity.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Postman – for web API.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Java Spring Boot - for DB server infrastructure.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JetBrains’s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intellij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IDEA – for implementing Java Spring Boot.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AE9B-840E-4CDD-B05D-D8A5D1D925E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19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הסברת הרכיבים והתוכנות במערכת ולמה בחרנו דווקא בהם-בר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AE9B-840E-4CDD-B05D-D8A5D1D925E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86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הסברת הרכיבים והתוכנות במערכת ולמה בחרנו דווקא בהם-בר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AE9B-840E-4CDD-B05D-D8A5D1D925E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65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להסביר את </a:t>
            </a:r>
            <a:r>
              <a:rPr lang="he-IL" dirty="0" err="1"/>
              <a:t>הפלואו</a:t>
            </a:r>
            <a:r>
              <a:rPr lang="he-IL" dirty="0"/>
              <a:t> של ההפעלה-בר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AE9B-840E-4CDD-B05D-D8A5D1D925E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39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להסביר את </a:t>
            </a:r>
            <a:r>
              <a:rPr lang="he-IL" dirty="0" err="1"/>
              <a:t>הפלואו</a:t>
            </a:r>
            <a:r>
              <a:rPr lang="he-IL" dirty="0"/>
              <a:t> של ההפעלה-בר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AE9B-840E-4CDD-B05D-D8A5D1D925E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23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להסביר את </a:t>
            </a:r>
            <a:r>
              <a:rPr lang="he-IL" dirty="0" err="1"/>
              <a:t>הפלואו</a:t>
            </a:r>
            <a:r>
              <a:rPr lang="he-IL" dirty="0"/>
              <a:t> של ההפעלה-בר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AE9B-840E-4CDD-B05D-D8A5D1D925E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להסביר על עצמנו בקצרה על הרקע שלנו ולמה בחרנו </a:t>
            </a:r>
            <a:r>
              <a:rPr lang="he-IL" dirty="0" err="1"/>
              <a:t>בפרוייקט</a:t>
            </a:r>
            <a:r>
              <a:rPr lang="he-IL" dirty="0"/>
              <a:t> הזה. בר ויקיר ביחד כל אחד על עצמו באופן אישי מה רצה להשיג בפרויקט איזה טכנולוגיות מעניינות אותו וכל דבר אחר שיכול להיות רלוונטי בקשר בינינו לבין הפרויקט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AE9B-840E-4CDD-B05D-D8A5D1D925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44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להסביר את הפלואו של ההפעלה-בר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Part The User Go Into The Unity And Play The Exhibition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AE9B-840E-4CDD-B05D-D8A5D1D925E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107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להסביר את </a:t>
            </a:r>
            <a:r>
              <a:rPr lang="he-IL" dirty="0" err="1"/>
              <a:t>הפלואו</a:t>
            </a:r>
            <a:r>
              <a:rPr lang="he-IL" dirty="0"/>
              <a:t> של ההפעלה-בר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AE9B-840E-4CDD-B05D-D8A5D1D925E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662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להסביר את </a:t>
            </a:r>
            <a:r>
              <a:rPr lang="he-IL" dirty="0" err="1"/>
              <a:t>הפלואו</a:t>
            </a:r>
            <a:r>
              <a:rPr lang="he-IL" dirty="0"/>
              <a:t> של ההפעלה-בר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AE9B-840E-4CDD-B05D-D8A5D1D925E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27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להסביר את </a:t>
            </a:r>
            <a:r>
              <a:rPr lang="he-IL" dirty="0" err="1"/>
              <a:t>הפלואו</a:t>
            </a:r>
            <a:r>
              <a:rPr lang="he-IL" dirty="0"/>
              <a:t> של ההפעלה-בר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AE9B-840E-4CDD-B05D-D8A5D1D925E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99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להסביר את </a:t>
            </a:r>
            <a:r>
              <a:rPr lang="he-IL" dirty="0" err="1"/>
              <a:t>הפלואו</a:t>
            </a:r>
            <a:r>
              <a:rPr lang="he-IL" dirty="0"/>
              <a:t> של ההפעלה-בר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AE9B-840E-4CDD-B05D-D8A5D1D925E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870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להסביר את </a:t>
            </a:r>
            <a:r>
              <a:rPr lang="he-IL" dirty="0" err="1"/>
              <a:t>הפלואו</a:t>
            </a:r>
            <a:r>
              <a:rPr lang="he-IL" dirty="0"/>
              <a:t> של ההפעלה-בר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AE9B-840E-4CDD-B05D-D8A5D1D925E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10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להסביר את </a:t>
            </a:r>
            <a:r>
              <a:rPr lang="he-IL" dirty="0" err="1"/>
              <a:t>הפלואו</a:t>
            </a:r>
            <a:r>
              <a:rPr lang="he-IL" dirty="0"/>
              <a:t> של ההפעלה-בר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AE9B-840E-4CDD-B05D-D8A5D1D925E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76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להסביר רקע כללי על מציאות מדומה- יקיר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AE9B-840E-4CDD-B05D-D8A5D1D925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06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להסביר בקצרה על המוזיאון ואיך הגענו לעבוד </a:t>
            </a:r>
            <a:r>
              <a:rPr lang="he-IL" dirty="0" err="1"/>
              <a:t>איתו</a:t>
            </a:r>
            <a:r>
              <a:rPr lang="he-IL" dirty="0"/>
              <a:t> דוגמא לתערוכה קבועה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AE9B-840E-4CDD-B05D-D8A5D1D925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99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להראות קצת סרטונים ותמונות מהחוויה בביקור שלנו במוזיאון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AE9B-840E-4CDD-B05D-D8A5D1D925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30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דוגמא לתערוכה משתנה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AE9B-840E-4CDD-B05D-D8A5D1D925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70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להסביר רקע כללי על מציאות מדומה- יקיר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AE9B-840E-4CDD-B05D-D8A5D1D925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40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להסביר על מטרות הפרויקט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AE9B-840E-4CDD-B05D-D8A5D1D925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94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להציג כמה מתחרים- סרטונים ביוטיוב/כתבות</a:t>
            </a:r>
            <a:endParaRPr lang="en-US" dirty="0"/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Users can interact with 3D models of the artifacts and listen to expert commentary from museum curators.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6AE9B-840E-4CDD-B05D-D8A5D1D925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57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0AD7112-3A3D-434E-9DE6-41C00DD03A67}" type="datetimeFigureOut">
              <a:rPr lang="en-US" smtClean="0"/>
              <a:t>11-Mar-24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2C483C4-E88F-46C2-9D7F-C97C57CC326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529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D7112-3A3D-434E-9DE6-41C00DD03A67}" type="datetimeFigureOut">
              <a:rPr lang="en-US" smtClean="0"/>
              <a:t>11-Mar-24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483C4-E88F-46C2-9D7F-C97C57CC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17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D7112-3A3D-434E-9DE6-41C00DD03A67}" type="datetimeFigureOut">
              <a:rPr lang="en-US" smtClean="0"/>
              <a:t>11-Mar-24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483C4-E88F-46C2-9D7F-C97C57CC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21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D7112-3A3D-434E-9DE6-41C00DD03A67}" type="datetimeFigureOut">
              <a:rPr lang="en-US" smtClean="0"/>
              <a:t>11-Mar-24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483C4-E88F-46C2-9D7F-C97C57CC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17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D7112-3A3D-434E-9DE6-41C00DD03A67}" type="datetimeFigureOut">
              <a:rPr lang="en-US" smtClean="0"/>
              <a:t>11-Mar-24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483C4-E88F-46C2-9D7F-C97C57CC326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879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D7112-3A3D-434E-9DE6-41C00DD03A67}" type="datetimeFigureOut">
              <a:rPr lang="en-US" smtClean="0"/>
              <a:t>11-Mar-24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483C4-E88F-46C2-9D7F-C97C57CC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06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D7112-3A3D-434E-9DE6-41C00DD03A67}" type="datetimeFigureOut">
              <a:rPr lang="en-US" smtClean="0"/>
              <a:t>11-Mar-24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483C4-E88F-46C2-9D7F-C97C57CC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07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D7112-3A3D-434E-9DE6-41C00DD03A67}" type="datetimeFigureOut">
              <a:rPr lang="en-US" smtClean="0"/>
              <a:t>11-Mar-24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483C4-E88F-46C2-9D7F-C97C57CC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1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D7112-3A3D-434E-9DE6-41C00DD03A67}" type="datetimeFigureOut">
              <a:rPr lang="en-US" smtClean="0"/>
              <a:t>11-Mar-24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483C4-E88F-46C2-9D7F-C97C57CC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62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D7112-3A3D-434E-9DE6-41C00DD03A67}" type="datetimeFigureOut">
              <a:rPr lang="en-US" smtClean="0"/>
              <a:t>11-Mar-24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483C4-E88F-46C2-9D7F-C97C57CC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61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D7112-3A3D-434E-9DE6-41C00DD03A67}" type="datetimeFigureOut">
              <a:rPr lang="en-US" smtClean="0"/>
              <a:t>11-Mar-24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483C4-E88F-46C2-9D7F-C97C57CC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19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50AD7112-3A3D-434E-9DE6-41C00DD03A67}" type="datetimeFigureOut">
              <a:rPr lang="en-US" smtClean="0"/>
              <a:t>11-Mar-24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2C483C4-E88F-46C2-9D7F-C97C57CC3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70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3.png"/><Relationship Id="rId5" Type="http://schemas.microsoft.com/office/2007/relationships/media" Target="../media/media3.mp4"/><Relationship Id="rId10" Type="http://schemas.openxmlformats.org/officeDocument/2006/relationships/image" Target="../media/image12.png"/><Relationship Id="rId4" Type="http://schemas.openxmlformats.org/officeDocument/2006/relationships/video" Target="../media/media2.mp4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UMoVXN8PsM" TargetMode="Externa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3BA257D-9B31-4265-8EBB-A62CEC0B614F}"/>
              </a:ext>
            </a:extLst>
          </p:cNvPr>
          <p:cNvSpPr/>
          <p:nvPr/>
        </p:nvSpPr>
        <p:spPr>
          <a:xfrm>
            <a:off x="301841" y="1290553"/>
            <a:ext cx="11585360" cy="1220636"/>
          </a:xfrm>
          <a:prstGeom prst="rect">
            <a:avLst/>
          </a:prstGeom>
          <a:solidFill>
            <a:schemeClr val="accent1">
              <a:lumMod val="60000"/>
              <a:lumOff val="40000"/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4CDD15-B6E2-4AED-A00F-8F333618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520" y="981527"/>
            <a:ext cx="10276002" cy="1529662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VR Tour : Man and the Living World Museum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72900-D7DF-409B-97B6-F20D1C8661C1}"/>
              </a:ext>
            </a:extLst>
          </p:cNvPr>
          <p:cNvSpPr txBox="1"/>
          <p:nvPr/>
        </p:nvSpPr>
        <p:spPr>
          <a:xfrm>
            <a:off x="160046" y="1966860"/>
            <a:ext cx="11868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an infrastructure for setting up exhibitions dynamically in virtual reality</a:t>
            </a:r>
          </a:p>
        </p:txBody>
      </p:sp>
      <p:pic>
        <p:nvPicPr>
          <p:cNvPr id="4098" name="Picture 2" descr="מציאות מדומה לאירועים - מתחם משחקי VR | כיפלנד - אטרקציות לאירועים">
            <a:extLst>
              <a:ext uri="{FF2B5EF4-FFF2-40B4-BE49-F238E27FC236}">
                <a16:creationId xmlns:a16="http://schemas.microsoft.com/office/drawing/2014/main" id="{C2D55218-2CE3-4461-BDB1-FBCCC29FF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506" y="2759763"/>
            <a:ext cx="3103142" cy="258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מציאות מדומה במוזיאונים: מעירים את העבר לחיים - VIRTUALION">
            <a:extLst>
              <a:ext uri="{FF2B5EF4-FFF2-40B4-BE49-F238E27FC236}">
                <a16:creationId xmlns:a16="http://schemas.microsoft.com/office/drawing/2014/main" id="{84B36411-9911-424A-830D-14215B178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10" y="2759763"/>
            <a:ext cx="3571806" cy="258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אושוויץ VR סיור במציאות מדומה - מוזיאון בית העדות">
            <a:extLst>
              <a:ext uri="{FF2B5EF4-FFF2-40B4-BE49-F238E27FC236}">
                <a16:creationId xmlns:a16="http://schemas.microsoft.com/office/drawing/2014/main" id="{7B4AD217-C48F-487C-ABBF-EAD0487E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432" y="2759764"/>
            <a:ext cx="3450824" cy="258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B5B066-FA36-4EE0-85B4-78C1A910903E}"/>
              </a:ext>
            </a:extLst>
          </p:cNvPr>
          <p:cNvSpPr txBox="1"/>
          <p:nvPr/>
        </p:nvSpPr>
        <p:spPr>
          <a:xfrm>
            <a:off x="301841" y="5476363"/>
            <a:ext cx="11868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project by: Yakir Zafrani &amp; Bar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Yaron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342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372900-D7DF-409B-97B6-F20D1C8661C1}"/>
              </a:ext>
            </a:extLst>
          </p:cNvPr>
          <p:cNvSpPr txBox="1"/>
          <p:nvPr/>
        </p:nvSpPr>
        <p:spPr>
          <a:xfrm>
            <a:off x="863446" y="1418259"/>
            <a:ext cx="1027600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National Natural History Museum Paris: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"Cabinet of Virtual Reality“ </a:t>
            </a:r>
            <a:endParaRPr lang="he-IL" sz="2800" b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000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explore various species, observing them up close and to scale, while uncovering the interconnectedness between them.</a:t>
            </a:r>
          </a:p>
        </p:txBody>
      </p:sp>
      <p:pic>
        <p:nvPicPr>
          <p:cNvPr id="2050" name="Picture 2" descr="https://www.museumnext.com/wp-content/uploads/2023/06/museums-virtual-reality-vr.jpg">
            <a:extLst>
              <a:ext uri="{FF2B5EF4-FFF2-40B4-BE49-F238E27FC236}">
                <a16:creationId xmlns:a16="http://schemas.microsoft.com/office/drawing/2014/main" id="{D083E8C5-A513-454D-B8C5-E89281A70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838" y="2722477"/>
            <a:ext cx="4209310" cy="315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0.wp.com/www.visionfountain.com/wp-content/uploads/2022/07/Screen-Shot-2022-07-13-at-09.27.54.png?resize=930%2C592&amp;ssl=1">
            <a:extLst>
              <a:ext uri="{FF2B5EF4-FFF2-40B4-BE49-F238E27FC236}">
                <a16:creationId xmlns:a16="http://schemas.microsoft.com/office/drawing/2014/main" id="{5CC03CFB-1BAD-4D90-ABA7-369D364BA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52" y="2771366"/>
            <a:ext cx="4805848" cy="305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5832E93-3269-4F3A-8F90-652060962294}"/>
              </a:ext>
            </a:extLst>
          </p:cNvPr>
          <p:cNvSpPr txBox="1">
            <a:spLocks/>
          </p:cNvSpPr>
          <p:nvPr/>
        </p:nvSpPr>
        <p:spPr>
          <a:xfrm>
            <a:off x="838200" y="784226"/>
            <a:ext cx="10276002" cy="5587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>
                <a:solidFill>
                  <a:schemeClr val="accent1">
                    <a:lumMod val="50000"/>
                  </a:schemeClr>
                </a:solidFill>
              </a:rPr>
              <a:t>Market Search</a:t>
            </a:r>
            <a:endParaRPr lang="en-US" sz="4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092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372900-D7DF-409B-97B6-F20D1C8661C1}"/>
              </a:ext>
            </a:extLst>
          </p:cNvPr>
          <p:cNvSpPr txBox="1"/>
          <p:nvPr/>
        </p:nvSpPr>
        <p:spPr>
          <a:xfrm>
            <a:off x="1231900" y="1426628"/>
            <a:ext cx="10276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Louvre (France) &amp;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HTC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Vive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"Mona Lisa: Beyond the Glass."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A85FD7-8E4D-46E7-8BAB-1A6B9A9CC4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04" r="-404"/>
          <a:stretch/>
        </p:blipFill>
        <p:spPr>
          <a:xfrm>
            <a:off x="2548967" y="2139119"/>
            <a:ext cx="7094066" cy="366795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E480B1-C567-49D7-A59E-9DCA6454F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4226"/>
            <a:ext cx="10276002" cy="558702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Market Search</a:t>
            </a:r>
          </a:p>
        </p:txBody>
      </p:sp>
    </p:spTree>
    <p:extLst>
      <p:ext uri="{BB962C8B-B14F-4D97-AF65-F5344CB8AC3E}">
        <p14:creationId xmlns:p14="http://schemas.microsoft.com/office/powerpoint/2010/main" val="1042949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372900-D7DF-409B-97B6-F20D1C8661C1}"/>
              </a:ext>
            </a:extLst>
          </p:cNvPr>
          <p:cNvSpPr txBox="1"/>
          <p:nvPr/>
        </p:nvSpPr>
        <p:spPr>
          <a:xfrm>
            <a:off x="957999" y="2036987"/>
            <a:ext cx="10276002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These examples demonstrate how museums around the world are leveraging virtual reality technology to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enhance visitor engagement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provide immersive educational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experiences.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embracing VR,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museums can reach wider audiences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offer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 perspectives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their collections, and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bring history and culture to life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innovative ways.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078BEE6-FD3C-4AF1-9A11-F2BB191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01" y="1123854"/>
            <a:ext cx="11745798" cy="558702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Market Search – Implications for our project</a:t>
            </a:r>
          </a:p>
        </p:txBody>
      </p:sp>
    </p:spTree>
    <p:extLst>
      <p:ext uri="{BB962C8B-B14F-4D97-AF65-F5344CB8AC3E}">
        <p14:creationId xmlns:p14="http://schemas.microsoft.com/office/powerpoint/2010/main" val="3366486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DD15-B6E2-4AED-A00F-8F333618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76002" cy="558702"/>
          </a:xfrm>
        </p:spPr>
        <p:txBody>
          <a:bodyPr>
            <a:noAutofit/>
          </a:bodyPr>
          <a:lstStyle/>
          <a:p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Metrics - User Engagement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72900-D7DF-409B-97B6-F20D1C8661C1}"/>
              </a:ext>
            </a:extLst>
          </p:cNvPr>
          <p:cNvSpPr txBox="1"/>
          <p:nvPr/>
        </p:nvSpPr>
        <p:spPr>
          <a:xfrm>
            <a:off x="838200" y="1412100"/>
            <a:ext cx="102760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>
                <a:latin typeface="Calibri" panose="020F0502020204030204" pitchFamily="34" charset="0"/>
                <a:cs typeface="Calibri" panose="020F0502020204030204" pitchFamily="34" charset="0"/>
              </a:rPr>
              <a:t>3D Environment</a:t>
            </a: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Design and reproduce a portion of the museum’s environment in 3d, making it at least 80% reliable to the real museum.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000" b="1" u="sng" dirty="0">
                <a:latin typeface="Calibri" panose="020F0502020204030204" pitchFamily="34" charset="0"/>
                <a:cs typeface="Calibri" panose="020F0502020204030204" pitchFamily="34" charset="0"/>
              </a:rPr>
              <a:t>Time Spent in VR Environment</a:t>
            </a:r>
            <a:r>
              <a:rPr lang="en-US" sz="30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Average duration users in VR with the headset on, aiming for a    20 – 30 minutes session.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016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DD15-B6E2-4AED-A00F-8F333618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76002" cy="558702"/>
          </a:xfrm>
        </p:spPr>
        <p:txBody>
          <a:bodyPr>
            <a:noAutofit/>
          </a:bodyPr>
          <a:lstStyle/>
          <a:p>
            <a:r>
              <a:rPr lang="en-US" sz="4800" dirty="0"/>
              <a:t>Metrics - User Engagement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72900-D7DF-409B-97B6-F20D1C8661C1}"/>
              </a:ext>
            </a:extLst>
          </p:cNvPr>
          <p:cNvSpPr txBox="1"/>
          <p:nvPr/>
        </p:nvSpPr>
        <p:spPr>
          <a:xfrm>
            <a:off x="838200" y="1261179"/>
            <a:ext cx="1027600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User Interaction Rate</a:t>
            </a:r>
            <a:r>
              <a:rPr lang="en-US" sz="28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are aiming to implement 2 main features for the VR Tour which the user will interact with: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DE070A-0846-4DF1-9613-6372AFD51C8F}"/>
              </a:ext>
            </a:extLst>
          </p:cNvPr>
          <p:cNvSpPr/>
          <p:nvPr/>
        </p:nvSpPr>
        <p:spPr>
          <a:xfrm>
            <a:off x="1351280" y="3000967"/>
            <a:ext cx="97629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u="sng" dirty="0"/>
              <a:t>VR exhibit </a:t>
            </a:r>
            <a:r>
              <a:rPr lang="en-US" sz="2800" dirty="0"/>
              <a:t>– where the user will be exposed to the museum’s 3d simulated environment and interact with its objects.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u="sng" dirty="0"/>
              <a:t>Animal Vision Simulation </a:t>
            </a:r>
            <a:r>
              <a:rPr lang="en-US" sz="2800" dirty="0"/>
              <a:t>– where the user could get an idea of how some animal visualize the environment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263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DD15-B6E2-4AED-A00F-8F333618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76002" cy="558702"/>
          </a:xfrm>
        </p:spPr>
        <p:txBody>
          <a:bodyPr>
            <a:noAutofit/>
          </a:bodyPr>
          <a:lstStyle/>
          <a:p>
            <a:r>
              <a:rPr lang="en-US" sz="4800" dirty="0"/>
              <a:t>Metrics- Database 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72900-D7DF-409B-97B6-F20D1C8661C1}"/>
              </a:ext>
            </a:extLst>
          </p:cNvPr>
          <p:cNvSpPr txBox="1"/>
          <p:nvPr/>
        </p:nvSpPr>
        <p:spPr>
          <a:xfrm>
            <a:off x="838200" y="1166842"/>
            <a:ext cx="102760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Database Response Time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Time taken for database queries to execute and return results.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Database Throughput: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Number of database transactions processed per unit of time.</a:t>
            </a:r>
          </a:p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Data Integrity: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Metrics related to the accuracy and consistency of data stored in the database.</a:t>
            </a:r>
          </a:p>
        </p:txBody>
      </p:sp>
    </p:spTree>
    <p:extLst>
      <p:ext uri="{BB962C8B-B14F-4D97-AF65-F5344CB8AC3E}">
        <p14:creationId xmlns:p14="http://schemas.microsoft.com/office/powerpoint/2010/main" val="1078768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DD15-B6E2-4AED-A00F-8F333618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554"/>
            <a:ext cx="10276002" cy="1453514"/>
          </a:xfrm>
        </p:spPr>
        <p:txBody>
          <a:bodyPr>
            <a:noAutofit/>
          </a:bodyPr>
          <a:lstStyle/>
          <a:p>
            <a:r>
              <a:rPr lang="en-US" sz="4800" dirty="0"/>
              <a:t>Functional Requirements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72900-D7DF-409B-97B6-F20D1C8661C1}"/>
              </a:ext>
            </a:extLst>
          </p:cNvPr>
          <p:cNvSpPr txBox="1"/>
          <p:nvPr/>
        </p:nvSpPr>
        <p:spPr>
          <a:xfrm>
            <a:off x="838200" y="1579493"/>
            <a:ext cx="1027600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/>
              <a:t> </a:t>
            </a:r>
            <a:r>
              <a:rPr lang="en-US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VR Environment Interaction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Users should be able to navigate through the virtual museum environment using VR controllers.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Interactive elements such as doors, buttons, and levers should respond to user actions within the VR environment.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Users should be able to interact with exhibits by selecting, examining, and manipulating objects using VR interactions.</a:t>
            </a:r>
          </a:p>
        </p:txBody>
      </p:sp>
    </p:spTree>
    <p:extLst>
      <p:ext uri="{BB962C8B-B14F-4D97-AF65-F5344CB8AC3E}">
        <p14:creationId xmlns:p14="http://schemas.microsoft.com/office/powerpoint/2010/main" val="2799183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DD15-B6E2-4AED-A00F-8F333618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69"/>
            <a:ext cx="10276002" cy="1453514"/>
          </a:xfrm>
        </p:spPr>
        <p:txBody>
          <a:bodyPr>
            <a:noAutofit/>
          </a:bodyPr>
          <a:lstStyle/>
          <a:p>
            <a:r>
              <a:rPr lang="en-US" sz="4800" dirty="0"/>
              <a:t>Functional Requirements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72900-D7DF-409B-97B6-F20D1C8661C1}"/>
              </a:ext>
            </a:extLst>
          </p:cNvPr>
          <p:cNvSpPr txBox="1"/>
          <p:nvPr/>
        </p:nvSpPr>
        <p:spPr>
          <a:xfrm>
            <a:off x="838200" y="1615496"/>
            <a:ext cx="1027600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Exhibit Display and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Exhibits should be displayed within the VR environment with accurate representation through 3D models, textures, and animations.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Information panels or overlays should provide users with relevant details, descriptions, and multimedia content about each exhibit.</a:t>
            </a:r>
          </a:p>
        </p:txBody>
      </p:sp>
    </p:spTree>
    <p:extLst>
      <p:ext uri="{BB962C8B-B14F-4D97-AF65-F5344CB8AC3E}">
        <p14:creationId xmlns:p14="http://schemas.microsoft.com/office/powerpoint/2010/main" val="642066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DD15-B6E2-4AED-A00F-8F333618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914"/>
            <a:ext cx="10276002" cy="1157535"/>
          </a:xfrm>
        </p:spPr>
        <p:txBody>
          <a:bodyPr>
            <a:noAutofit/>
          </a:bodyPr>
          <a:lstStyle/>
          <a:p>
            <a:r>
              <a:rPr lang="en-US" sz="4800" dirty="0"/>
              <a:t>Functional Requirements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72900-D7DF-409B-97B6-F20D1C8661C1}"/>
              </a:ext>
            </a:extLst>
          </p:cNvPr>
          <p:cNvSpPr txBox="1"/>
          <p:nvPr/>
        </p:nvSpPr>
        <p:spPr>
          <a:xfrm>
            <a:off x="838200" y="1320730"/>
            <a:ext cx="1027600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Database Integration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system should integrate a database to store information about museum exhibits, including metadata such as name, description, artist information, place and time.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database should support dynamic content management, allowing administrators to easily create, update, and manage a large mass of exhibitions without requiring significant development effort.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Users should have the ability to access additional information about exhibits, such as historical context, audio guides, or related articles.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358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DD15-B6E2-4AED-A00F-8F333618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914"/>
            <a:ext cx="10276002" cy="1237434"/>
          </a:xfrm>
        </p:spPr>
        <p:txBody>
          <a:bodyPr>
            <a:noAutofit/>
          </a:bodyPr>
          <a:lstStyle/>
          <a:p>
            <a:r>
              <a:rPr lang="en-US" sz="4800" dirty="0"/>
              <a:t>Non - Functional Requirements-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72900-D7DF-409B-97B6-F20D1C8661C1}"/>
              </a:ext>
            </a:extLst>
          </p:cNvPr>
          <p:cNvSpPr txBox="1"/>
          <p:nvPr/>
        </p:nvSpPr>
        <p:spPr>
          <a:xfrm>
            <a:off x="838200" y="1787428"/>
            <a:ext cx="1027600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Performance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VR museum application should maintain smooth performance, with consistent frame rates (e.g., 60 FPS) , prevent motion sickness and provide a comfortable user experience.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Loading times for exhibits and database queries should be minimized to ensure seamless exploration within the VR environment.</a:t>
            </a:r>
          </a:p>
        </p:txBody>
      </p:sp>
    </p:spTree>
    <p:extLst>
      <p:ext uri="{BB962C8B-B14F-4D97-AF65-F5344CB8AC3E}">
        <p14:creationId xmlns:p14="http://schemas.microsoft.com/office/powerpoint/2010/main" val="2299346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DD15-B6E2-4AED-A00F-8F333618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642" y="743246"/>
            <a:ext cx="10276002" cy="558702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About 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3CACF0-D126-40A4-8087-9BB124F2E3F2}"/>
              </a:ext>
            </a:extLst>
          </p:cNvPr>
          <p:cNvSpPr txBox="1"/>
          <p:nvPr/>
        </p:nvSpPr>
        <p:spPr>
          <a:xfrm>
            <a:off x="3351224" y="4822243"/>
            <a:ext cx="1792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Yakir Zafrani</a:t>
            </a:r>
            <a:endParaRPr 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76FFE8-04EE-4130-BC27-6300CCF30C9B}"/>
              </a:ext>
            </a:extLst>
          </p:cNvPr>
          <p:cNvSpPr txBox="1"/>
          <p:nvPr/>
        </p:nvSpPr>
        <p:spPr>
          <a:xfrm>
            <a:off x="2475197" y="5096739"/>
            <a:ext cx="3551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Embedded Developer at Bird </a:t>
            </a:r>
            <a:r>
              <a:rPr lang="en-US" sz="1400" i="1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Aerosystems</a:t>
            </a:r>
            <a:r>
              <a:rPr lang="en-US" sz="1400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400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26B64-021F-4F28-8289-3BD327989B7A}"/>
              </a:ext>
            </a:extLst>
          </p:cNvPr>
          <p:cNvSpPr txBox="1"/>
          <p:nvPr/>
        </p:nvSpPr>
        <p:spPr>
          <a:xfrm>
            <a:off x="6605908" y="4798564"/>
            <a:ext cx="1792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Bar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Yaron</a:t>
            </a:r>
            <a:endParaRPr 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284791-427F-446F-8809-C7E7C8EFD9B6}"/>
              </a:ext>
            </a:extLst>
          </p:cNvPr>
          <p:cNvSpPr txBox="1"/>
          <p:nvPr/>
        </p:nvSpPr>
        <p:spPr>
          <a:xfrm>
            <a:off x="5947275" y="5096739"/>
            <a:ext cx="32825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Q.A and Automation engineer at </a:t>
            </a:r>
            <a:r>
              <a:rPr lang="en-US" sz="1400" i="1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Harel</a:t>
            </a:r>
            <a:r>
              <a:rPr lang="en-US" sz="1400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Insurance &amp; Finance.</a:t>
            </a:r>
            <a:br>
              <a:rPr lang="en-US" sz="1400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400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1" name="Picture 4" descr="Yakir Zafrani">
            <a:extLst>
              <a:ext uri="{FF2B5EF4-FFF2-40B4-BE49-F238E27FC236}">
                <a16:creationId xmlns:a16="http://schemas.microsoft.com/office/drawing/2014/main" id="{D4A10D9C-7E13-4BF8-AB37-18A946A46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207" y="1726046"/>
            <a:ext cx="3099436" cy="30994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Profile photo of Bar Yaron">
            <a:extLst>
              <a:ext uri="{FF2B5EF4-FFF2-40B4-BE49-F238E27FC236}">
                <a16:creationId xmlns:a16="http://schemas.microsoft.com/office/drawing/2014/main" id="{933E5A7A-3109-4F7C-9380-B514EE61A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275" y="1726046"/>
            <a:ext cx="3099436" cy="30994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36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DD15-B6E2-4AED-A00F-8F333618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4234"/>
            <a:ext cx="10276002" cy="1453514"/>
          </a:xfrm>
        </p:spPr>
        <p:txBody>
          <a:bodyPr>
            <a:noAutofit/>
          </a:bodyPr>
          <a:lstStyle/>
          <a:p>
            <a:r>
              <a:rPr lang="en-US" sz="4800" dirty="0"/>
              <a:t>Non - Functional Requirements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72900-D7DF-409B-97B6-F20D1C8661C1}"/>
              </a:ext>
            </a:extLst>
          </p:cNvPr>
          <p:cNvSpPr txBox="1"/>
          <p:nvPr/>
        </p:nvSpPr>
        <p:spPr>
          <a:xfrm>
            <a:off x="838200" y="1807748"/>
            <a:ext cx="102760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Scalability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application architecture should be scalable to accommodate additional exhibits, features, and user interactions as the museum expands or evolves over time.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Database scalability should be considered to handle increasing data volumes and concurrent user access without performance degradation.</a:t>
            </a:r>
          </a:p>
        </p:txBody>
      </p:sp>
    </p:spTree>
    <p:extLst>
      <p:ext uri="{BB962C8B-B14F-4D97-AF65-F5344CB8AC3E}">
        <p14:creationId xmlns:p14="http://schemas.microsoft.com/office/powerpoint/2010/main" val="1273126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DD15-B6E2-4AED-A00F-8F333618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594"/>
            <a:ext cx="10276002" cy="1319897"/>
          </a:xfrm>
        </p:spPr>
        <p:txBody>
          <a:bodyPr>
            <a:noAutofit/>
          </a:bodyPr>
          <a:lstStyle/>
          <a:p>
            <a:r>
              <a:rPr lang="en-US" sz="4800" dirty="0"/>
              <a:t>Non - Functional Requirements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72900-D7DF-409B-97B6-F20D1C8661C1}"/>
              </a:ext>
            </a:extLst>
          </p:cNvPr>
          <p:cNvSpPr txBox="1"/>
          <p:nvPr/>
        </p:nvSpPr>
        <p:spPr>
          <a:xfrm>
            <a:off x="838200" y="1767108"/>
            <a:ext cx="1027600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Accessibility</a:t>
            </a:r>
            <a:endParaRPr lang="en-US" sz="24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VR museum application should be accessible to users with disabilities, providing alternative navigation options, audio descriptions, and text-to-speech features.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Consideration should be given to users with motion impairments or VR-related discomfort, providing options for seated or stationary VR experiences.</a:t>
            </a:r>
          </a:p>
        </p:txBody>
      </p:sp>
    </p:spTree>
    <p:extLst>
      <p:ext uri="{BB962C8B-B14F-4D97-AF65-F5344CB8AC3E}">
        <p14:creationId xmlns:p14="http://schemas.microsoft.com/office/powerpoint/2010/main" val="4107454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DD15-B6E2-4AED-A00F-8F333618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914"/>
            <a:ext cx="10276002" cy="1453514"/>
          </a:xfrm>
        </p:spPr>
        <p:txBody>
          <a:bodyPr>
            <a:noAutofit/>
          </a:bodyPr>
          <a:lstStyle/>
          <a:p>
            <a:r>
              <a:rPr lang="en-US" sz="4800" dirty="0"/>
              <a:t>Non - Functional Requirements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72900-D7DF-409B-97B6-F20D1C8661C1}"/>
              </a:ext>
            </a:extLst>
          </p:cNvPr>
          <p:cNvSpPr txBox="1"/>
          <p:nvPr/>
        </p:nvSpPr>
        <p:spPr>
          <a:xfrm>
            <a:off x="838200" y="1787428"/>
            <a:ext cx="1027600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3D environments within the VR museum should closely resemble the real museum as much as possible, capturing its architectural layout, lighting conditions, and spatial dimensions.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Environmental sounds and ambient noise should be incorporated to simulate the atmosphere of the museum, providing auditory cues that complement the visual experience.</a:t>
            </a:r>
          </a:p>
        </p:txBody>
      </p:sp>
    </p:spTree>
    <p:extLst>
      <p:ext uri="{BB962C8B-B14F-4D97-AF65-F5344CB8AC3E}">
        <p14:creationId xmlns:p14="http://schemas.microsoft.com/office/powerpoint/2010/main" val="852592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DD15-B6E2-4AED-A00F-8F333618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4874"/>
            <a:ext cx="10276002" cy="763366"/>
          </a:xfrm>
        </p:spPr>
        <p:txBody>
          <a:bodyPr>
            <a:noAutofit/>
          </a:bodyPr>
          <a:lstStyle/>
          <a:p>
            <a:r>
              <a:rPr lang="en-US" sz="4800" dirty="0"/>
              <a:t>System Architecture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72900-D7DF-409B-97B6-F20D1C8661C1}"/>
              </a:ext>
            </a:extLst>
          </p:cNvPr>
          <p:cNvSpPr txBox="1"/>
          <p:nvPr/>
        </p:nvSpPr>
        <p:spPr>
          <a:xfrm>
            <a:off x="838200" y="1158240"/>
            <a:ext cx="1027600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system architecture of the VR museum application may include the following components: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Client-side VR application developed using Unity for immersive user experience.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MySQL database for storing and managing exhibit data, metadata, and user interactions.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Communication protocols (e.g., HTTP,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WebSockets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for interaction between client and server components.</a:t>
            </a:r>
          </a:p>
        </p:txBody>
      </p:sp>
    </p:spTree>
    <p:extLst>
      <p:ext uri="{BB962C8B-B14F-4D97-AF65-F5344CB8AC3E}">
        <p14:creationId xmlns:p14="http://schemas.microsoft.com/office/powerpoint/2010/main" val="380187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56DB8-C6AF-4CC6-93F0-65C56935B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433432"/>
            <a:ext cx="9875520" cy="1356360"/>
          </a:xfrm>
        </p:spPr>
        <p:txBody>
          <a:bodyPr>
            <a:normAutofit/>
          </a:bodyPr>
          <a:lstStyle/>
          <a:p>
            <a:r>
              <a:rPr lang="en-US" sz="4800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62E75-3585-42A3-84C3-7E54C9AC9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240" y="1696673"/>
            <a:ext cx="9872871" cy="4038600"/>
          </a:xfrm>
        </p:spPr>
        <p:txBody>
          <a:bodyPr/>
          <a:lstStyle/>
          <a:p>
            <a:pPr marL="45720" indent="0" defTabSz="457200">
              <a:buNone/>
            </a:pPr>
            <a:r>
              <a:rPr lang="en-US" sz="2800" b="1" dirty="0">
                <a:solidFill>
                  <a:schemeClr val="tx1"/>
                </a:solidFill>
              </a:rPr>
              <a:t>User navigates through VR museum environment</a:t>
            </a:r>
          </a:p>
          <a:p>
            <a:pPr marL="45720" indent="0" defTabSz="457200">
              <a:buNone/>
            </a:pPr>
            <a:r>
              <a:rPr lang="en-US" sz="2400" dirty="0">
                <a:solidFill>
                  <a:schemeClr val="tx1"/>
                </a:solidFill>
              </a:rPr>
              <a:t>• User puts on the VR headset and enters the virtual museum environment. </a:t>
            </a:r>
          </a:p>
          <a:p>
            <a:pPr marL="45720" indent="0" defTabSz="457200">
              <a:buNone/>
            </a:pPr>
            <a:r>
              <a:rPr lang="en-US" sz="2400" dirty="0">
                <a:solidFill>
                  <a:schemeClr val="tx1"/>
                </a:solidFill>
              </a:rPr>
              <a:t>• Within the VR environment, the user can look around and move using VR   	controllers or keyboard/mouse inputs. </a:t>
            </a:r>
          </a:p>
          <a:p>
            <a:pPr marL="45720" indent="0" defTabSz="457200">
              <a:buNone/>
            </a:pPr>
            <a:r>
              <a:rPr lang="en-US" sz="2400" dirty="0">
                <a:solidFill>
                  <a:schemeClr val="tx1"/>
                </a:solidFill>
              </a:rPr>
              <a:t>• The user can explore different sections of the museum, such as galleries, 	hallways, and exhibition rooms, by walking or teleporting within the 	virtual space. </a:t>
            </a:r>
          </a:p>
          <a:p>
            <a:pPr defTabSz="457200"/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212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56DB8-C6AF-4CC6-93F0-65C56935B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433432"/>
            <a:ext cx="9875520" cy="1356360"/>
          </a:xfrm>
        </p:spPr>
        <p:txBody>
          <a:bodyPr>
            <a:normAutofit/>
          </a:bodyPr>
          <a:lstStyle/>
          <a:p>
            <a:r>
              <a:rPr lang="en-US" sz="4800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62E75-3585-42A3-84C3-7E54C9AC9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240" y="1696673"/>
            <a:ext cx="9872871" cy="4038600"/>
          </a:xfrm>
        </p:spPr>
        <p:txBody>
          <a:bodyPr>
            <a:normAutofit/>
          </a:bodyPr>
          <a:lstStyle/>
          <a:p>
            <a:pPr marL="45720" indent="0" defTabSz="457200">
              <a:buNone/>
            </a:pPr>
            <a:r>
              <a:rPr lang="en-US" sz="2800" b="1" dirty="0">
                <a:solidFill>
                  <a:schemeClr val="tx1"/>
                </a:solidFill>
              </a:rPr>
              <a:t>Admin manages exhibit database</a:t>
            </a:r>
          </a:p>
          <a:p>
            <a:pPr marL="45720" indent="0" defTabSz="457200">
              <a:buNone/>
            </a:pPr>
            <a:r>
              <a:rPr lang="en-US" sz="2400" dirty="0">
                <a:solidFill>
                  <a:schemeClr val="tx1"/>
                </a:solidFill>
              </a:rPr>
              <a:t>• Admin users have access to backend tools or interfaces for managing the exhibit database. </a:t>
            </a:r>
          </a:p>
          <a:p>
            <a:pPr marL="45720" indent="0" defTabSz="457200">
              <a:buNone/>
            </a:pPr>
            <a:r>
              <a:rPr lang="en-US" sz="2400" dirty="0">
                <a:solidFill>
                  <a:schemeClr val="tx1"/>
                </a:solidFill>
              </a:rPr>
              <a:t>• Admins can add new exhibits to the database, providing metadata such as exhibit name, description, location, and associated multimedia content. </a:t>
            </a:r>
          </a:p>
          <a:p>
            <a:pPr marL="45720" indent="0" defTabSz="457200">
              <a:buNone/>
            </a:pPr>
            <a:r>
              <a:rPr lang="en-US" sz="2400" dirty="0">
                <a:solidFill>
                  <a:schemeClr val="tx1"/>
                </a:solidFill>
              </a:rPr>
              <a:t>• They can edit existing exhibit information, update multimedia assets, or remove outdated exhibits from the database as needed. </a:t>
            </a:r>
          </a:p>
        </p:txBody>
      </p:sp>
    </p:spTree>
    <p:extLst>
      <p:ext uri="{BB962C8B-B14F-4D97-AF65-F5344CB8AC3E}">
        <p14:creationId xmlns:p14="http://schemas.microsoft.com/office/powerpoint/2010/main" val="1724083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DD15-B6E2-4AED-A00F-8F333618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034"/>
            <a:ext cx="10276002" cy="763366"/>
          </a:xfrm>
        </p:spPr>
        <p:txBody>
          <a:bodyPr>
            <a:noAutofit/>
          </a:bodyPr>
          <a:lstStyle/>
          <a:p>
            <a:r>
              <a:rPr lang="en-US" sz="4800" dirty="0"/>
              <a:t>DB Scheme</a:t>
            </a:r>
            <a:r>
              <a:rPr lang="he-IL" sz="4800" dirty="0"/>
              <a:t>:</a:t>
            </a: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9F964-1D16-4549-B183-F039937FE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14400"/>
            <a:ext cx="7800975" cy="4048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797603-EFFA-45E8-8B4E-83B105989BE5}"/>
              </a:ext>
            </a:extLst>
          </p:cNvPr>
          <p:cNvSpPr txBox="1"/>
          <p:nvPr/>
        </p:nvSpPr>
        <p:spPr>
          <a:xfrm>
            <a:off x="985520" y="5374640"/>
            <a:ext cx="10535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800" dirty="0"/>
              <a:t>*</a:t>
            </a:r>
            <a:r>
              <a:rPr lang="en-US" sz="2800" dirty="0"/>
              <a:t>If we manage to meet the deadlines, we will also add a log table for the service activations</a:t>
            </a:r>
          </a:p>
        </p:txBody>
      </p:sp>
    </p:spTree>
    <p:extLst>
      <p:ext uri="{BB962C8B-B14F-4D97-AF65-F5344CB8AC3E}">
        <p14:creationId xmlns:p14="http://schemas.microsoft.com/office/powerpoint/2010/main" val="3996147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DD15-B6E2-4AED-A00F-8F333618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034"/>
            <a:ext cx="10276002" cy="763366"/>
          </a:xfrm>
        </p:spPr>
        <p:txBody>
          <a:bodyPr>
            <a:noAutofit/>
          </a:bodyPr>
          <a:lstStyle/>
          <a:p>
            <a:r>
              <a:rPr lang="en-US" sz="6000" dirty="0"/>
              <a:t>Block Diagram</a:t>
            </a:r>
            <a:r>
              <a:rPr lang="he-IL" sz="6000" dirty="0"/>
              <a:t>:</a:t>
            </a:r>
            <a:endParaRPr lang="en-US" sz="6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D29768-73E1-4D42-A36D-4DF2B76AD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0174"/>
            <a:ext cx="9413964" cy="466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00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DD15-B6E2-4AED-A00F-8F333618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76002" cy="558702"/>
          </a:xfrm>
        </p:spPr>
        <p:txBody>
          <a:bodyPr>
            <a:normAutofit fontScale="90000"/>
          </a:bodyPr>
          <a:lstStyle/>
          <a:p>
            <a:r>
              <a:rPr lang="en-US" dirty="0"/>
              <a:t>Mockup- Pre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2E2F1-8221-453F-BC7E-664149A8A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99" y="1293161"/>
            <a:ext cx="10276002" cy="5199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372900-D7DF-409B-97B6-F20D1C8661C1}"/>
              </a:ext>
            </a:extLst>
          </p:cNvPr>
          <p:cNvSpPr txBox="1"/>
          <p:nvPr/>
        </p:nvSpPr>
        <p:spPr>
          <a:xfrm>
            <a:off x="838200" y="923829"/>
            <a:ext cx="10276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Stage- The user upload the photos that he would like to present in the </a:t>
            </a:r>
            <a:r>
              <a:rPr lang="en-US" dirty="0" err="1"/>
              <a:t>exhibiton</a:t>
            </a:r>
            <a:r>
              <a:rPr lang="en-US" dirty="0"/>
              <a:t> via web page.</a:t>
            </a:r>
          </a:p>
        </p:txBody>
      </p:sp>
    </p:spTree>
    <p:extLst>
      <p:ext uri="{BB962C8B-B14F-4D97-AF65-F5344CB8AC3E}">
        <p14:creationId xmlns:p14="http://schemas.microsoft.com/office/powerpoint/2010/main" val="2821172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372900-D7DF-409B-97B6-F20D1C8661C1}"/>
              </a:ext>
            </a:extLst>
          </p:cNvPr>
          <p:cNvSpPr txBox="1"/>
          <p:nvPr/>
        </p:nvSpPr>
        <p:spPr>
          <a:xfrm>
            <a:off x="838200" y="923828"/>
            <a:ext cx="10276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 Stage- If the user entered the info correctly, we call to an API that write the information in the data base.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F6247-6771-49D7-9C5D-525570BF8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0159"/>
            <a:ext cx="10276002" cy="49227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89E2DE6-9F59-4A27-9B0E-E9F20360A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76002" cy="558702"/>
          </a:xfrm>
        </p:spPr>
        <p:txBody>
          <a:bodyPr>
            <a:normAutofit fontScale="90000"/>
          </a:bodyPr>
          <a:lstStyle/>
          <a:p>
            <a:r>
              <a:rPr lang="en-US" dirty="0"/>
              <a:t>Mockup- Pre Steps</a:t>
            </a:r>
          </a:p>
        </p:txBody>
      </p:sp>
    </p:spTree>
    <p:extLst>
      <p:ext uri="{BB962C8B-B14F-4D97-AF65-F5344CB8AC3E}">
        <p14:creationId xmlns:p14="http://schemas.microsoft.com/office/powerpoint/2010/main" val="4053922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DD15-B6E2-4AED-A00F-8F333618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464"/>
            <a:ext cx="10276002" cy="558702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What is Virtual Reality (VR)?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72900-D7DF-409B-97B6-F20D1C8661C1}"/>
              </a:ext>
            </a:extLst>
          </p:cNvPr>
          <p:cNvSpPr txBox="1"/>
          <p:nvPr/>
        </p:nvSpPr>
        <p:spPr>
          <a:xfrm>
            <a:off x="838200" y="1161059"/>
            <a:ext cx="1027600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simulated experience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that employs pose tracking and 3D near-eye displays to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 the user an immersive feel of a virtual world</a:t>
            </a:r>
          </a:p>
          <a:p>
            <a:pPr algn="ctr"/>
            <a:endParaRPr lang="en-US" sz="24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4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4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4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4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4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4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4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4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Applications of virtual reality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entertainment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i.e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video games)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education, medical or military training and business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i.e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virtual meetings)</a:t>
            </a:r>
          </a:p>
        </p:txBody>
      </p:sp>
      <p:pic>
        <p:nvPicPr>
          <p:cNvPr id="6146" name="Picture 2" descr="פיתוח מערך הדרכה וקורסים במציאות מדומה - מציאות מדומה/רבודה, פיתוח וכלים  להדרכה וסימולציות">
            <a:extLst>
              <a:ext uri="{FF2B5EF4-FFF2-40B4-BE49-F238E27FC236}">
                <a16:creationId xmlns:a16="http://schemas.microsoft.com/office/drawing/2014/main" id="{2F441F98-3F60-4140-B5B4-6B01110B0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447" y="2030833"/>
            <a:ext cx="4358755" cy="29613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המשחק הכי לוהט בעולם הגיע אלינו לאולפן">
            <a:extLst>
              <a:ext uri="{FF2B5EF4-FFF2-40B4-BE49-F238E27FC236}">
                <a16:creationId xmlns:a16="http://schemas.microsoft.com/office/drawing/2014/main" id="{0A88C214-186C-4524-A51F-0CA52BB8F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995" y="2132379"/>
            <a:ext cx="4524014" cy="27743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53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372900-D7DF-409B-97B6-F20D1C8661C1}"/>
              </a:ext>
            </a:extLst>
          </p:cNvPr>
          <p:cNvSpPr txBox="1"/>
          <p:nvPr/>
        </p:nvSpPr>
        <p:spPr>
          <a:xfrm>
            <a:off x="838200" y="923828"/>
            <a:ext cx="10276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Third Stage- As we can see all the info was written into the data base. The picture itself saved as base64 string because this is the standard of working with files.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6787B-C5D0-445B-A658-BE412D359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0159"/>
            <a:ext cx="10276002" cy="492271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224D775-53BD-4AC5-82AB-79B567F46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276002" cy="558702"/>
          </a:xfrm>
        </p:spPr>
        <p:txBody>
          <a:bodyPr>
            <a:normAutofit fontScale="90000"/>
          </a:bodyPr>
          <a:lstStyle/>
          <a:p>
            <a:r>
              <a:rPr lang="en-US" dirty="0"/>
              <a:t>Mockup- Pre Steps</a:t>
            </a:r>
          </a:p>
        </p:txBody>
      </p:sp>
    </p:spTree>
    <p:extLst>
      <p:ext uri="{BB962C8B-B14F-4D97-AF65-F5344CB8AC3E}">
        <p14:creationId xmlns:p14="http://schemas.microsoft.com/office/powerpoint/2010/main" val="2734698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224D775-53BD-4AC5-82AB-79B567F46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07" y="274989"/>
            <a:ext cx="10276002" cy="162092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VR museum placeholders</a:t>
            </a:r>
          </a:p>
        </p:txBody>
      </p:sp>
      <p:pic>
        <p:nvPicPr>
          <p:cNvPr id="1028" name="Picture 4" descr="screenshot">
            <a:extLst>
              <a:ext uri="{FF2B5EF4-FFF2-40B4-BE49-F238E27FC236}">
                <a16:creationId xmlns:a16="http://schemas.microsoft.com/office/drawing/2014/main" id="{C8AC73AB-7C11-4181-B538-0DE0CEA35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609" y="4159627"/>
            <a:ext cx="4200352" cy="209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useum of Art 3D | 3D Interior | Unity Asset Store">
            <a:extLst>
              <a:ext uri="{FF2B5EF4-FFF2-40B4-BE49-F238E27FC236}">
                <a16:creationId xmlns:a16="http://schemas.microsoft.com/office/drawing/2014/main" id="{80D48E1F-459D-4BD0-AAC0-95C1DBAED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08" y="1603812"/>
            <a:ext cx="4951235" cy="239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ir Arts | Unity — V21 Artspace | Interactive 3D Exhibition Tours &amp;  Immersive VR Experiences">
            <a:extLst>
              <a:ext uri="{FF2B5EF4-FFF2-40B4-BE49-F238E27FC236}">
                <a16:creationId xmlns:a16="http://schemas.microsoft.com/office/drawing/2014/main" id="{BD0E9198-B352-474A-8D27-72841C709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07" y="4075737"/>
            <a:ext cx="4883799" cy="221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uild VR experiences with Unity">
            <a:extLst>
              <a:ext uri="{FF2B5EF4-FFF2-40B4-BE49-F238E27FC236}">
                <a16:creationId xmlns:a16="http://schemas.microsoft.com/office/drawing/2014/main" id="{2E14BE27-067E-4503-AFEA-34B57A356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502" y="1603812"/>
            <a:ext cx="4297960" cy="244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711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DD15-B6E2-4AED-A00F-8F333618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923854" cy="558702"/>
          </a:xfrm>
        </p:spPr>
        <p:txBody>
          <a:bodyPr>
            <a:normAutofit fontScale="90000"/>
          </a:bodyPr>
          <a:lstStyle/>
          <a:p>
            <a:r>
              <a:rPr lang="en-US" dirty="0"/>
              <a:t>Mockup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72900-D7DF-409B-97B6-F20D1C8661C1}"/>
              </a:ext>
            </a:extLst>
          </p:cNvPr>
          <p:cNvSpPr txBox="1"/>
          <p:nvPr/>
        </p:nvSpPr>
        <p:spPr>
          <a:xfrm>
            <a:off x="838200" y="923828"/>
            <a:ext cx="10276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Stage- The operator go into the unity and go into the main menu.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9EB94E-7ED6-433F-B2B5-D265E1272298}"/>
              </a:ext>
            </a:extLst>
          </p:cNvPr>
          <p:cNvSpPr/>
          <p:nvPr/>
        </p:nvSpPr>
        <p:spPr>
          <a:xfrm>
            <a:off x="3094840" y="3591846"/>
            <a:ext cx="5656515" cy="18104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 Holder For The Photo Of Main Menu In Unity</a:t>
            </a:r>
          </a:p>
        </p:txBody>
      </p:sp>
      <p:pic>
        <p:nvPicPr>
          <p:cNvPr id="3074" name="Picture 2" descr="Interactive VR-Menu System™ - Triggerfish Games">
            <a:extLst>
              <a:ext uri="{FF2B5EF4-FFF2-40B4-BE49-F238E27FC236}">
                <a16:creationId xmlns:a16="http://schemas.microsoft.com/office/drawing/2014/main" id="{7C178306-021E-4B1D-ACEE-0D5CF9183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726" y="1851862"/>
            <a:ext cx="6711193" cy="3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166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DD15-B6E2-4AED-A00F-8F333618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923854" cy="558702"/>
          </a:xfrm>
        </p:spPr>
        <p:txBody>
          <a:bodyPr>
            <a:normAutofit fontScale="90000"/>
          </a:bodyPr>
          <a:lstStyle/>
          <a:p>
            <a:r>
              <a:rPr lang="en-US" dirty="0"/>
              <a:t>Mockup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72900-D7DF-409B-97B6-F20D1C8661C1}"/>
              </a:ext>
            </a:extLst>
          </p:cNvPr>
          <p:cNvSpPr txBox="1"/>
          <p:nvPr/>
        </p:nvSpPr>
        <p:spPr>
          <a:xfrm>
            <a:off x="838200" y="923828"/>
            <a:ext cx="10276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 Stage- We call to an API that get the id’s of all of the photos for the specific exhibition the operator requested.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9EB94E-7ED6-433F-B2B5-D265E1272298}"/>
              </a:ext>
            </a:extLst>
          </p:cNvPr>
          <p:cNvSpPr/>
          <p:nvPr/>
        </p:nvSpPr>
        <p:spPr>
          <a:xfrm>
            <a:off x="838201" y="1570158"/>
            <a:ext cx="10276002" cy="49227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 Holder For The API That Gets The Photos ID’s In Specific Exhibition</a:t>
            </a:r>
          </a:p>
        </p:txBody>
      </p:sp>
    </p:spTree>
    <p:extLst>
      <p:ext uri="{BB962C8B-B14F-4D97-AF65-F5344CB8AC3E}">
        <p14:creationId xmlns:p14="http://schemas.microsoft.com/office/powerpoint/2010/main" val="2658046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DD15-B6E2-4AED-A00F-8F333618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923854" cy="558702"/>
          </a:xfrm>
        </p:spPr>
        <p:txBody>
          <a:bodyPr>
            <a:normAutofit fontScale="90000"/>
          </a:bodyPr>
          <a:lstStyle/>
          <a:p>
            <a:r>
              <a:rPr lang="en-US" dirty="0"/>
              <a:t>Mockup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72900-D7DF-409B-97B6-F20D1C8661C1}"/>
              </a:ext>
            </a:extLst>
          </p:cNvPr>
          <p:cNvSpPr txBox="1"/>
          <p:nvPr/>
        </p:nvSpPr>
        <p:spPr>
          <a:xfrm>
            <a:off x="838200" y="923828"/>
            <a:ext cx="10276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Third Stage- We make two API calls for every photo in the array to get the photo itself and to get the photo information.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6DED95-171E-493B-8B93-44E24C8F1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0159"/>
            <a:ext cx="10276002" cy="436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65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DD15-B6E2-4AED-A00F-8F333618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923854" cy="558702"/>
          </a:xfrm>
        </p:spPr>
        <p:txBody>
          <a:bodyPr>
            <a:normAutofit fontScale="90000"/>
          </a:bodyPr>
          <a:lstStyle/>
          <a:p>
            <a:r>
              <a:rPr lang="en-US" dirty="0"/>
              <a:t>Mockup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72900-D7DF-409B-97B6-F20D1C8661C1}"/>
              </a:ext>
            </a:extLst>
          </p:cNvPr>
          <p:cNvSpPr txBox="1"/>
          <p:nvPr/>
        </p:nvSpPr>
        <p:spPr>
          <a:xfrm>
            <a:off x="838200" y="923828"/>
            <a:ext cx="10276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Third Stage- We make two API calls for every photo in the array to get the photo itself and to get the photo information.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B9FD29-AF80-42FF-8201-CA3A30846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0158"/>
            <a:ext cx="10276002" cy="492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37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DD15-B6E2-4AED-A00F-8F333618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923854" cy="558702"/>
          </a:xfrm>
        </p:spPr>
        <p:txBody>
          <a:bodyPr>
            <a:normAutofit fontScale="90000"/>
          </a:bodyPr>
          <a:lstStyle/>
          <a:p>
            <a:r>
              <a:rPr lang="en-US" dirty="0"/>
              <a:t>Mockup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72900-D7DF-409B-97B6-F20D1C8661C1}"/>
              </a:ext>
            </a:extLst>
          </p:cNvPr>
          <p:cNvSpPr txBox="1"/>
          <p:nvPr/>
        </p:nvSpPr>
        <p:spPr>
          <a:xfrm>
            <a:off x="838200" y="923828"/>
            <a:ext cx="10276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Forth Stage- The user starts the tour in the museum via virtual reality 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0F9F98-FB3C-4A2D-B8E2-C7E8897303CD}"/>
              </a:ext>
            </a:extLst>
          </p:cNvPr>
          <p:cNvSpPr/>
          <p:nvPr/>
        </p:nvSpPr>
        <p:spPr>
          <a:xfrm>
            <a:off x="838200" y="1293160"/>
            <a:ext cx="10276002" cy="51997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 Holder For Running The Game</a:t>
            </a:r>
          </a:p>
        </p:txBody>
      </p:sp>
    </p:spTree>
    <p:extLst>
      <p:ext uri="{BB962C8B-B14F-4D97-AF65-F5344CB8AC3E}">
        <p14:creationId xmlns:p14="http://schemas.microsoft.com/office/powerpoint/2010/main" val="2649313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372900-D7DF-409B-97B6-F20D1C8661C1}"/>
              </a:ext>
            </a:extLst>
          </p:cNvPr>
          <p:cNvSpPr txBox="1"/>
          <p:nvPr/>
        </p:nvSpPr>
        <p:spPr>
          <a:xfrm>
            <a:off x="838200" y="923828"/>
            <a:ext cx="10276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API call we write the information into the database.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0F9F98-FB3C-4A2D-B8E2-C7E8897303CD}"/>
              </a:ext>
            </a:extLst>
          </p:cNvPr>
          <p:cNvSpPr/>
          <p:nvPr/>
        </p:nvSpPr>
        <p:spPr>
          <a:xfrm>
            <a:off x="838200" y="1293160"/>
            <a:ext cx="10276002" cy="51997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 Holder For Logs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0F80A13-3D41-4F1E-A0EF-7DFE7DB2615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276002" cy="558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Mockup- Post Steps</a:t>
            </a:r>
          </a:p>
        </p:txBody>
      </p:sp>
    </p:spTree>
    <p:extLst>
      <p:ext uri="{BB962C8B-B14F-4D97-AF65-F5344CB8AC3E}">
        <p14:creationId xmlns:p14="http://schemas.microsoft.com/office/powerpoint/2010/main" val="3214503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0F80A13-3D41-4F1E-A0EF-7DFE7DB26152}"/>
              </a:ext>
            </a:extLst>
          </p:cNvPr>
          <p:cNvSpPr txBox="1">
            <a:spLocks/>
          </p:cNvSpPr>
          <p:nvPr/>
        </p:nvSpPr>
        <p:spPr>
          <a:xfrm>
            <a:off x="4190018" y="2409096"/>
            <a:ext cx="3811964" cy="2039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51410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E74AA-7297-4641-AF18-A3FB49ECC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116" y="2736908"/>
            <a:ext cx="9872871" cy="1516311"/>
          </a:xfrm>
        </p:spPr>
        <p:txBody>
          <a:bodyPr/>
          <a:lstStyle/>
          <a:p>
            <a:pPr marL="45720" indent="0" algn="ctr">
              <a:buNone/>
            </a:pPr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Special thanks to the Man and the living world museum for their collaboration.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347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DD15-B6E2-4AED-A00F-8F333618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10" y="670985"/>
            <a:ext cx="11576382" cy="558702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The “ Man and the Living World” Museum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72900-D7DF-409B-97B6-F20D1C8661C1}"/>
              </a:ext>
            </a:extLst>
          </p:cNvPr>
          <p:cNvSpPr txBox="1"/>
          <p:nvPr/>
        </p:nvSpPr>
        <p:spPr>
          <a:xfrm>
            <a:off x="376287" y="1263919"/>
            <a:ext cx="11199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nature museum that was established in 1983 located in Ramat Gan, Israel</a:t>
            </a:r>
            <a:endParaRPr lang="en-US" altLang="en-US" sz="24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028" name="Picture 4" descr="מוזיאון האדם והחי: חוויה מלהיבה של טבע ומדע | FAMILY GO">
            <a:extLst>
              <a:ext uri="{FF2B5EF4-FFF2-40B4-BE49-F238E27FC236}">
                <a16:creationId xmlns:a16="http://schemas.microsoft.com/office/drawing/2014/main" id="{BB674819-B175-448A-9B9C-95631AD56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451" y="3800791"/>
            <a:ext cx="3172743" cy="179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21498AA8-BBC0-4410-9EED-C77BA2DA7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53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6AD557-FD3E-4898-B7AF-39AE4D0F3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80407"/>
            <a:ext cx="2995612" cy="3713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88D8A3-6C14-4A3E-92FF-A4942556A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451" y="1899039"/>
            <a:ext cx="3172743" cy="17846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421560-EDA2-4284-8A42-720D41AC147C}"/>
              </a:ext>
            </a:extLst>
          </p:cNvPr>
          <p:cNvSpPr txBox="1"/>
          <p:nvPr/>
        </p:nvSpPr>
        <p:spPr>
          <a:xfrm>
            <a:off x="957999" y="5640002"/>
            <a:ext cx="10276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 of exhibitions and activities at the museum</a:t>
            </a:r>
            <a:endParaRPr lang="en-US" altLang="en-US" i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52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372900-D7DF-409B-97B6-F20D1C8661C1}"/>
              </a:ext>
            </a:extLst>
          </p:cNvPr>
          <p:cNvSpPr txBox="1"/>
          <p:nvPr/>
        </p:nvSpPr>
        <p:spPr>
          <a:xfrm>
            <a:off x="957999" y="1061306"/>
            <a:ext cx="1027600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en-US" sz="3200" dirty="0">
              <a:latin typeface="Arial" panose="020B0604020202020204" pitchFamily="34" charset="0"/>
            </a:endParaRPr>
          </a:p>
          <a:p>
            <a:endParaRPr lang="en-US" altLang="en-US" sz="2400" dirty="0">
              <a:latin typeface="Arial" panose="020B0604020202020204" pitchFamily="34" charset="0"/>
            </a:endParaRPr>
          </a:p>
          <a:p>
            <a:endParaRPr lang="en-US" sz="3000" dirty="0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21498AA8-BBC0-4410-9EED-C77BA2DA7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53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מוצגים">
            <a:hlinkClick r:id="" action="ppaction://media"/>
            <a:extLst>
              <a:ext uri="{FF2B5EF4-FFF2-40B4-BE49-F238E27FC236}">
                <a16:creationId xmlns:a16="http://schemas.microsoft.com/office/drawing/2014/main" id="{7DE7BEEF-D172-4522-BD6B-C05F21731E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5200" y="2308696"/>
            <a:ext cx="4344588" cy="3035778"/>
          </a:xfrm>
          <a:prstGeom prst="rect">
            <a:avLst/>
          </a:prstGeom>
        </p:spPr>
      </p:pic>
      <p:pic>
        <p:nvPicPr>
          <p:cNvPr id="4" name="מוצגים 2">
            <a:hlinkClick r:id="" action="ppaction://media"/>
            <a:extLst>
              <a:ext uri="{FF2B5EF4-FFF2-40B4-BE49-F238E27FC236}">
                <a16:creationId xmlns:a16="http://schemas.microsoft.com/office/drawing/2014/main" id="{70245020-3636-4965-BC35-EE220193B37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15967" y="1978758"/>
            <a:ext cx="2368402" cy="3987042"/>
          </a:xfrm>
          <a:prstGeom prst="rect">
            <a:avLst/>
          </a:prstGeom>
        </p:spPr>
      </p:pic>
      <p:pic>
        <p:nvPicPr>
          <p:cNvPr id="5" name="מוצגים 3">
            <a:hlinkClick r:id="" action="ppaction://media"/>
            <a:extLst>
              <a:ext uri="{FF2B5EF4-FFF2-40B4-BE49-F238E27FC236}">
                <a16:creationId xmlns:a16="http://schemas.microsoft.com/office/drawing/2014/main" id="{73C1637F-FC98-4A81-817D-812E9AA9927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114051" y="1978756"/>
            <a:ext cx="2368402" cy="39870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DA8F6D-23AE-4EB5-904D-B03F0DBEA65B}"/>
              </a:ext>
            </a:extLst>
          </p:cNvPr>
          <p:cNvSpPr txBox="1"/>
          <p:nvPr/>
        </p:nvSpPr>
        <p:spPr>
          <a:xfrm>
            <a:off x="1055016" y="1450903"/>
            <a:ext cx="9361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i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en-US" dirty="0"/>
              <a:t>A slight impression from our experience in the museum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E1F076B-B286-49C5-8F0A-55D54CA2E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14518BD-68A7-4111-A5B7-618B027CB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892201"/>
            <a:ext cx="11576382" cy="558702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The “ Man and the Living World” Museum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AD6114-42FD-41A2-BCF8-F88553A412A5}"/>
              </a:ext>
            </a:extLst>
          </p:cNvPr>
          <p:cNvSpPr txBox="1"/>
          <p:nvPr/>
        </p:nvSpPr>
        <p:spPr>
          <a:xfrm>
            <a:off x="-1578510" y="5313744"/>
            <a:ext cx="1027600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en-US" sz="3200" dirty="0">
              <a:latin typeface="Arial" panose="020B0604020202020204" pitchFamily="34" charset="0"/>
            </a:endParaRPr>
          </a:p>
          <a:p>
            <a:endParaRPr lang="en-US" altLang="en-US" sz="2400" dirty="0">
              <a:latin typeface="Arial" panose="020B0604020202020204" pitchFamily="34" charset="0"/>
            </a:endParaRP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86040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9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4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 mute="1">
                <p:cTn id="2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3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372900-D7DF-409B-97B6-F20D1C8661C1}"/>
              </a:ext>
            </a:extLst>
          </p:cNvPr>
          <p:cNvSpPr txBox="1"/>
          <p:nvPr/>
        </p:nvSpPr>
        <p:spPr>
          <a:xfrm>
            <a:off x="802590" y="1403304"/>
            <a:ext cx="102760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Suitable for children</a:t>
            </a:r>
            <a:r>
              <a:rPr lang="he-IL" altLang="en-US" sz="28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en-US" sz="28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Describes the relationship between the man and the nature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Displays different viewpoints &amp; timelines</a:t>
            </a: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8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museum spaces holds two types of exhibitions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8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Permanent</a:t>
            </a:r>
          </a:p>
          <a:p>
            <a:pPr marL="914400" lvl="1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8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Temporary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en-US" sz="28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21498AA8-BBC0-4410-9EED-C77BA2DA7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53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2DA3E-17E1-491E-9C69-EFEF50B1C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721" y="3335020"/>
            <a:ext cx="2958749" cy="291338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727F706-DC81-4CE1-BBE8-89A04878457F}"/>
              </a:ext>
            </a:extLst>
          </p:cNvPr>
          <p:cNvSpPr txBox="1">
            <a:spLocks/>
          </p:cNvSpPr>
          <p:nvPr/>
        </p:nvSpPr>
        <p:spPr>
          <a:xfrm>
            <a:off x="152400" y="892201"/>
            <a:ext cx="11576382" cy="5587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The “ Man and the Living World” Museum</a:t>
            </a:r>
          </a:p>
        </p:txBody>
      </p:sp>
      <p:pic>
        <p:nvPicPr>
          <p:cNvPr id="11" name="Picture 2" descr="מוזיאון האדם והחי מציג: הקסם שבפשטות - ילדים - הארץ">
            <a:extLst>
              <a:ext uri="{FF2B5EF4-FFF2-40B4-BE49-F238E27FC236}">
                <a16:creationId xmlns:a16="http://schemas.microsoft.com/office/drawing/2014/main" id="{359CC7F7-F280-4411-BBD2-DC2B66A7C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544" y="4298604"/>
            <a:ext cx="3727609" cy="194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מוזיאון האדם והסביבה - דף הבית">
            <a:extLst>
              <a:ext uri="{FF2B5EF4-FFF2-40B4-BE49-F238E27FC236}">
                <a16:creationId xmlns:a16="http://schemas.microsoft.com/office/drawing/2014/main" id="{FC897C5F-12F9-443B-B9E2-099D279CD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67" y="4298604"/>
            <a:ext cx="3727609" cy="194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57BFB4-16AA-4241-A9C0-F805ED91A628}"/>
              </a:ext>
            </a:extLst>
          </p:cNvPr>
          <p:cNvSpPr txBox="1"/>
          <p:nvPr/>
        </p:nvSpPr>
        <p:spPr>
          <a:xfrm>
            <a:off x="1327468" y="6219799"/>
            <a:ext cx="10276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 of exhibitions and activities at the museum</a:t>
            </a:r>
            <a:endParaRPr lang="en-US" altLang="en-US" i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7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DD15-B6E2-4AED-A00F-8F333618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99" y="869811"/>
            <a:ext cx="10276002" cy="558702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VR In Education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72900-D7DF-409B-97B6-F20D1C8661C1}"/>
              </a:ext>
            </a:extLst>
          </p:cNvPr>
          <p:cNvSpPr txBox="1"/>
          <p:nvPr/>
        </p:nvSpPr>
        <p:spPr>
          <a:xfrm>
            <a:off x="508000" y="1667039"/>
            <a:ext cx="1117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VR offers learners an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immersive and interactive learning experience</a:t>
            </a:r>
            <a:endParaRPr lang="en-US" sz="28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rtl="1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allowing to comprehend challenging concepts and ideas more efficiently and effectively</a:t>
            </a:r>
            <a:endParaRPr lang="en-US" sz="28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2" name="Picture 2" descr="YedaVR - מציאות מדומה בחינוך - YedaVR">
            <a:extLst>
              <a:ext uri="{FF2B5EF4-FFF2-40B4-BE49-F238E27FC236}">
                <a16:creationId xmlns:a16="http://schemas.microsoft.com/office/drawing/2014/main" id="{8A4ACE2F-D963-4332-AAD0-4DA675807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472" y="2859672"/>
            <a:ext cx="4492101" cy="30019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העתיד כבר כאן: מציאות מדומה במערכת החינוך - YedaVR">
            <a:extLst>
              <a:ext uri="{FF2B5EF4-FFF2-40B4-BE49-F238E27FC236}">
                <a16:creationId xmlns:a16="http://schemas.microsoft.com/office/drawing/2014/main" id="{9E2B0DB0-5249-478C-A9E3-AAD9A2FF8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59672"/>
            <a:ext cx="5736485" cy="30019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4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DD15-B6E2-4AED-A00F-8F333618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6"/>
            <a:ext cx="10276002" cy="558702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Project 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72900-D7DF-409B-97B6-F20D1C8661C1}"/>
              </a:ext>
            </a:extLst>
          </p:cNvPr>
          <p:cNvSpPr txBox="1"/>
          <p:nvPr/>
        </p:nvSpPr>
        <p:spPr>
          <a:xfrm>
            <a:off x="698808" y="1671072"/>
            <a:ext cx="107943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>
              <a:buFont typeface="Wingdings" panose="05000000000000000000" pitchFamily="2" charset="2"/>
              <a:buChar char="q"/>
            </a:pPr>
            <a:r>
              <a:rPr lang="en-US" sz="2400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develop a new unique experience for the museum in order to attract new and 	diverse audiences</a:t>
            </a:r>
          </a:p>
          <a:p>
            <a:pPr indent="-457200">
              <a:buFont typeface="Wingdings" panose="05000000000000000000" pitchFamily="2" charset="2"/>
              <a:buChar char="q"/>
            </a:pPr>
            <a:endParaRPr lang="he-IL" sz="2400" i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457200">
              <a:buFont typeface="Wingdings" panose="05000000000000000000" pitchFamily="2" charset="2"/>
              <a:buChar char="q"/>
            </a:pPr>
            <a:r>
              <a:rPr lang="en-US" sz="2400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give a new and accessible way to enjoy some of the museum’s content </a:t>
            </a:r>
          </a:p>
          <a:p>
            <a:pPr indent="-457200">
              <a:buFont typeface="Wingdings" panose="05000000000000000000" pitchFamily="2" charset="2"/>
              <a:buChar char="q"/>
            </a:pPr>
            <a:endParaRPr lang="he-IL" sz="2400" i="1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457200">
              <a:buFont typeface="Wingdings" panose="05000000000000000000" pitchFamily="2" charset="2"/>
              <a:buChar char="q"/>
            </a:pPr>
            <a:r>
              <a:rPr lang="en-US" sz="2400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perform a “remaster” for some outdated content in the 	museum and deliver it in 	a fresh and modern way.</a:t>
            </a:r>
          </a:p>
        </p:txBody>
      </p:sp>
    </p:spTree>
    <p:extLst>
      <p:ext uri="{BB962C8B-B14F-4D97-AF65-F5344CB8AC3E}">
        <p14:creationId xmlns:p14="http://schemas.microsoft.com/office/powerpoint/2010/main" val="375356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DD15-B6E2-4AED-A00F-8F333618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4226"/>
            <a:ext cx="10276002" cy="558702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Market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72900-D7DF-409B-97B6-F20D1C8661C1}"/>
              </a:ext>
            </a:extLst>
          </p:cNvPr>
          <p:cNvSpPr txBox="1"/>
          <p:nvPr/>
        </p:nvSpPr>
        <p:spPr>
          <a:xfrm>
            <a:off x="838200" y="1384521"/>
            <a:ext cx="10276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British Museum (UK) &amp; Oculus :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"Curators' Corner: Animal Mummies."</a:t>
            </a:r>
          </a:p>
        </p:txBody>
      </p:sp>
      <p:pic>
        <p:nvPicPr>
          <p:cNvPr id="3" name="Online Media 2" title="Discover the hidden secrets of eight mummies at the British Museum">
            <a:hlinkClick r:id="" action="ppaction://media"/>
            <a:extLst>
              <a:ext uri="{FF2B5EF4-FFF2-40B4-BE49-F238E27FC236}">
                <a16:creationId xmlns:a16="http://schemas.microsoft.com/office/drawing/2014/main" id="{6344987F-EDF1-4516-840E-84C058EA3C4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98923" y="1907741"/>
            <a:ext cx="7994153" cy="426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47681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8079</TotalTime>
  <Words>1958</Words>
  <Application>Microsoft Office PowerPoint</Application>
  <PresentationFormat>Widescreen</PresentationFormat>
  <Paragraphs>238</Paragraphs>
  <Slides>39</Slides>
  <Notes>26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Corbel</vt:lpstr>
      <vt:lpstr>Gisha</vt:lpstr>
      <vt:lpstr>Wingdings</vt:lpstr>
      <vt:lpstr>Basis</vt:lpstr>
      <vt:lpstr>VR Tour : Man and the Living World Museum</vt:lpstr>
      <vt:lpstr>About Us</vt:lpstr>
      <vt:lpstr>What is Virtual Reality (VR)?</vt:lpstr>
      <vt:lpstr>The “ Man and the Living World” Museum</vt:lpstr>
      <vt:lpstr>The “ Man and the Living World” Museum</vt:lpstr>
      <vt:lpstr>PowerPoint Presentation</vt:lpstr>
      <vt:lpstr>VR In Education</vt:lpstr>
      <vt:lpstr>Project Goals</vt:lpstr>
      <vt:lpstr>Market Search</vt:lpstr>
      <vt:lpstr>PowerPoint Presentation</vt:lpstr>
      <vt:lpstr>Market Search</vt:lpstr>
      <vt:lpstr>Market Search – Implications for our project</vt:lpstr>
      <vt:lpstr>Metrics - User Engagement</vt:lpstr>
      <vt:lpstr>Metrics - User Engagement</vt:lpstr>
      <vt:lpstr>Metrics- Database Performance</vt:lpstr>
      <vt:lpstr>Functional Requirements</vt:lpstr>
      <vt:lpstr>Functional Requirements</vt:lpstr>
      <vt:lpstr>Functional Requirements</vt:lpstr>
      <vt:lpstr>Non - Functional Requirements-</vt:lpstr>
      <vt:lpstr>Non - Functional Requirements</vt:lpstr>
      <vt:lpstr>Non - Functional Requirements</vt:lpstr>
      <vt:lpstr>Non - Functional Requirements</vt:lpstr>
      <vt:lpstr>System Architecture :</vt:lpstr>
      <vt:lpstr>Use Cases</vt:lpstr>
      <vt:lpstr>Use Cases</vt:lpstr>
      <vt:lpstr>DB Scheme:</vt:lpstr>
      <vt:lpstr>Block Diagram:</vt:lpstr>
      <vt:lpstr>Mockup- Pre Steps</vt:lpstr>
      <vt:lpstr>Mockup- Pre Steps</vt:lpstr>
      <vt:lpstr>Mockup- Pre Steps</vt:lpstr>
      <vt:lpstr>VR museum placeholders</vt:lpstr>
      <vt:lpstr>Mockup</vt:lpstr>
      <vt:lpstr>Mockup</vt:lpstr>
      <vt:lpstr>Mockup</vt:lpstr>
      <vt:lpstr>Mockup</vt:lpstr>
      <vt:lpstr>Mockup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Bar Yaron</dc:creator>
  <cp:lastModifiedBy>Yakir Zafrani</cp:lastModifiedBy>
  <cp:revision>374</cp:revision>
  <dcterms:created xsi:type="dcterms:W3CDTF">2024-02-23T15:43:55Z</dcterms:created>
  <dcterms:modified xsi:type="dcterms:W3CDTF">2024-03-11T21:59:29Z</dcterms:modified>
</cp:coreProperties>
</file>